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7561263" cy="10693400"/>
  <p:notesSz cx="6807200" cy="9939338"/>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9">
          <p15:clr>
            <a:srgbClr val="A4A3A4"/>
          </p15:clr>
        </p15:guide>
        <p15:guide id="2" orient="horz" pos="6725">
          <p15:clr>
            <a:srgbClr val="A4A3A4"/>
          </p15:clr>
        </p15:guide>
        <p15:guide id="3" orient="horz" pos="3368">
          <p15:clr>
            <a:srgbClr val="A4A3A4"/>
          </p15:clr>
        </p15:guide>
        <p15:guide id="4" orient="horz" pos="11">
          <p15:clr>
            <a:srgbClr val="A4A3A4"/>
          </p15:clr>
        </p15:guide>
        <p15:guide id="5" orient="horz" pos="1145">
          <p15:clr>
            <a:srgbClr val="A4A3A4"/>
          </p15:clr>
        </p15:guide>
        <p15:guide id="6" orient="horz" pos="4457">
          <p15:clr>
            <a:srgbClr val="A4A3A4"/>
          </p15:clr>
        </p15:guide>
        <p15:guide id="7" orient="horz" pos="5591">
          <p15:clr>
            <a:srgbClr val="A4A3A4"/>
          </p15:clr>
        </p15:guide>
        <p15:guide id="8"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FF"/>
    <a:srgbClr val="FFBDF7"/>
    <a:srgbClr val="FFBDE7"/>
    <a:srgbClr val="FFC9EC"/>
    <a:srgbClr val="FFDDFF"/>
    <a:srgbClr val="FFFF99"/>
    <a:srgbClr val="00A84C"/>
    <a:srgbClr val="00D661"/>
    <a:srgbClr val="CDF9A5"/>
    <a:srgbClr val="FFB3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56" d="100"/>
          <a:sy n="56" d="100"/>
        </p:scale>
        <p:origin x="2294" y="48"/>
      </p:cViewPr>
      <p:guideLst>
        <p:guide orient="horz" pos="2279"/>
        <p:guide orient="horz" pos="6725"/>
        <p:guide orient="horz" pos="3368"/>
        <p:guide orient="horz" pos="11"/>
        <p:guide orient="horz" pos="1145"/>
        <p:guide orient="horz" pos="4457"/>
        <p:guide orient="horz" pos="5591"/>
        <p:guide pos="2382"/>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スライド1">
    <p:spTree>
      <p:nvGrpSpPr>
        <p:cNvPr id="1" name=""/>
        <p:cNvGrpSpPr/>
        <p:nvPr/>
      </p:nvGrpSpPr>
      <p:grpSpPr>
        <a:xfrm>
          <a:off x="0" y="0"/>
          <a:ext cx="0" cy="0"/>
          <a:chOff x="0" y="0"/>
          <a:chExt cx="0" cy="0"/>
        </a:xfrm>
      </p:grpSpPr>
      <p:sp>
        <p:nvSpPr>
          <p:cNvPr id="19" name="図プレースホルダー 18"/>
          <p:cNvSpPr>
            <a:spLocks noGrp="1"/>
          </p:cNvSpPr>
          <p:nvPr>
            <p:ph type="pic" sz="quarter" idx="10" hasCustomPrompt="1"/>
          </p:nvPr>
        </p:nvSpPr>
        <p:spPr>
          <a:xfrm>
            <a:off x="2686050" y="6365684"/>
            <a:ext cx="982663" cy="1055688"/>
          </a:xfrm>
          <a:blipFill dpi="0"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p:spPr>
        <p:txBody>
          <a:bodyPr>
            <a:noAutofit/>
          </a:bodyPr>
          <a:lstStyle>
            <a:lvl1pPr marL="0" indent="0">
              <a:buNone/>
              <a:defRPr sz="1200">
                <a:solidFill>
                  <a:srgbClr val="FF0000"/>
                </a:solidFill>
              </a:defRPr>
            </a:lvl1pPr>
          </a:lstStyle>
          <a:p>
            <a:r>
              <a:rPr kumimoji="1" lang="ja-JP" altLang="en-US" dirty="0"/>
              <a:t>写真を追加する</a:t>
            </a:r>
          </a:p>
        </p:txBody>
      </p:sp>
    </p:spTree>
    <p:extLst>
      <p:ext uri="{BB962C8B-B14F-4D97-AF65-F5344CB8AC3E}">
        <p14:creationId xmlns:p14="http://schemas.microsoft.com/office/powerpoint/2010/main" val="428372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スライド2">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38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582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4" y="428232"/>
            <a:ext cx="6805137" cy="1782234"/>
          </a:xfrm>
          <a:prstGeom prst="rect">
            <a:avLst/>
          </a:prstGeom>
        </p:spPr>
        <p:txBody>
          <a:bodyPr vert="horz" lIns="104306" tIns="52153" rIns="104306" bIns="5215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495127"/>
            <a:ext cx="6805137" cy="7057150"/>
          </a:xfrm>
          <a:prstGeom prst="rect">
            <a:avLst/>
          </a:prstGeom>
        </p:spPr>
        <p:txBody>
          <a:bodyPr vert="horz" lIns="104306" tIns="52153" rIns="104306" bIns="5215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4" y="9911200"/>
            <a:ext cx="1764295" cy="569324"/>
          </a:xfrm>
          <a:prstGeom prst="rect">
            <a:avLst/>
          </a:prstGeom>
        </p:spPr>
        <p:txBody>
          <a:bodyPr vert="horz" lIns="104306" tIns="52153" rIns="104306" bIns="52153" rtlCol="0" anchor="ctr"/>
          <a:lstStyle>
            <a:lvl1pPr algn="l">
              <a:defRPr sz="1400">
                <a:solidFill>
                  <a:schemeClr val="tx1">
                    <a:tint val="75000"/>
                  </a:schemeClr>
                </a:solidFill>
                <a:latin typeface="メイリオ" pitchFamily="50" charset="-128"/>
                <a:ea typeface="メイリオ" pitchFamily="50" charset="-128"/>
                <a:cs typeface="メイリオ" pitchFamily="50" charset="-128"/>
              </a:defRPr>
            </a:lvl1pPr>
          </a:lstStyle>
          <a:p>
            <a:fld id="{D7F4BE5E-49AD-4A1F-899F-27EDDE3EAFD8}" type="datetimeFigureOut">
              <a:rPr lang="ja-JP" altLang="en-US" smtClean="0"/>
              <a:pPr/>
              <a:t>2023/9/19</a:t>
            </a:fld>
            <a:endParaRPr lang="ja-JP" altLang="en-US"/>
          </a:p>
        </p:txBody>
      </p:sp>
      <p:sp>
        <p:nvSpPr>
          <p:cNvPr id="5" name="フッター プレースホルダー 4"/>
          <p:cNvSpPr>
            <a:spLocks noGrp="1"/>
          </p:cNvSpPr>
          <p:nvPr>
            <p:ph type="ftr" sz="quarter" idx="3"/>
          </p:nvPr>
        </p:nvSpPr>
        <p:spPr>
          <a:xfrm>
            <a:off x="2583432" y="9911200"/>
            <a:ext cx="2394400" cy="569324"/>
          </a:xfrm>
          <a:prstGeom prst="rect">
            <a:avLst/>
          </a:prstGeom>
        </p:spPr>
        <p:txBody>
          <a:bodyPr vert="horz" lIns="104306" tIns="52153" rIns="104306" bIns="52153" rtlCol="0" anchor="ctr"/>
          <a:lstStyle>
            <a:lvl1pPr algn="ctr">
              <a:defRPr sz="1400">
                <a:solidFill>
                  <a:schemeClr val="tx1">
                    <a:tint val="75000"/>
                  </a:schemeClr>
                </a:solidFill>
                <a:latin typeface="メイリオ" pitchFamily="50" charset="-128"/>
                <a:ea typeface="メイリオ" pitchFamily="50" charset="-128"/>
                <a:cs typeface="メイリオ" pitchFamily="50" charset="-128"/>
              </a:defRPr>
            </a:lvl1pPr>
          </a:lstStyle>
          <a:p>
            <a:endParaRPr lang="ja-JP" altLang="en-US"/>
          </a:p>
        </p:txBody>
      </p:sp>
      <p:sp>
        <p:nvSpPr>
          <p:cNvPr id="6" name="スライド番号プレースホルダー 5"/>
          <p:cNvSpPr>
            <a:spLocks noGrp="1"/>
          </p:cNvSpPr>
          <p:nvPr>
            <p:ph type="sldNum" sz="quarter" idx="4"/>
          </p:nvPr>
        </p:nvSpPr>
        <p:spPr>
          <a:xfrm>
            <a:off x="5418906" y="9911200"/>
            <a:ext cx="1764295" cy="569324"/>
          </a:xfrm>
          <a:prstGeom prst="rect">
            <a:avLst/>
          </a:prstGeom>
        </p:spPr>
        <p:txBody>
          <a:bodyPr vert="horz" lIns="104306" tIns="52153" rIns="104306" bIns="52153" rtlCol="0" anchor="ctr"/>
          <a:lstStyle>
            <a:lvl1pPr algn="r">
              <a:defRPr sz="1400">
                <a:solidFill>
                  <a:schemeClr val="tx1">
                    <a:tint val="75000"/>
                  </a:schemeClr>
                </a:solidFill>
                <a:latin typeface="メイリオ" pitchFamily="50" charset="-128"/>
                <a:ea typeface="メイリオ" pitchFamily="50" charset="-128"/>
                <a:cs typeface="メイリオ" pitchFamily="50" charset="-128"/>
              </a:defRPr>
            </a:lvl1pPr>
          </a:lstStyle>
          <a:p>
            <a:fld id="{332BD8D6-8B9A-449D-A6F9-F5811F654A4C}" type="slidenum">
              <a:rPr lang="ja-JP" altLang="en-US" smtClean="0"/>
              <a:pPr/>
              <a:t>‹#›</a:t>
            </a:fld>
            <a:endParaRPr lang="ja-JP" altLang="en-US"/>
          </a:p>
        </p:txBody>
      </p:sp>
    </p:spTree>
    <p:extLst>
      <p:ext uri="{BB962C8B-B14F-4D97-AF65-F5344CB8AC3E}">
        <p14:creationId xmlns:p14="http://schemas.microsoft.com/office/powerpoint/2010/main" val="271969403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Lst>
  <p:txStyles>
    <p:titleStyle>
      <a:lvl1pPr algn="ctr" defTabSz="1043056" rtl="0" eaLnBrk="1" latinLnBrk="0" hangingPunct="1">
        <a:spcBef>
          <a:spcPct val="0"/>
        </a:spcBef>
        <a:buNone/>
        <a:defRPr kumimoji="1" sz="5000" kern="1200">
          <a:solidFill>
            <a:schemeClr val="tx1"/>
          </a:solidFill>
          <a:latin typeface="メイリオ" pitchFamily="50" charset="-128"/>
          <a:ea typeface="メイリオ" pitchFamily="50" charset="-128"/>
          <a:cs typeface="メイリオ" pitchFamily="50" charset="-128"/>
        </a:defRPr>
      </a:lvl1pPr>
    </p:titleStyle>
    <p:bodyStyle>
      <a:lvl1pPr marL="391146" indent="-391146" algn="l" defTabSz="1043056" rtl="0" eaLnBrk="1" latinLnBrk="0" hangingPunct="1">
        <a:spcBef>
          <a:spcPct val="20000"/>
        </a:spcBef>
        <a:buFont typeface="Arial" pitchFamily="34" charset="0"/>
        <a:buChar char="•"/>
        <a:defRPr kumimoji="1" sz="3700" kern="1200">
          <a:solidFill>
            <a:schemeClr val="tx1"/>
          </a:solidFill>
          <a:latin typeface="メイリオ" pitchFamily="50" charset="-128"/>
          <a:ea typeface="メイリオ" pitchFamily="50" charset="-128"/>
          <a:cs typeface="メイリオ" pitchFamily="50" charset="-128"/>
        </a:defRPr>
      </a:lvl1pPr>
      <a:lvl2pPr marL="847483" indent="-325955" algn="l" defTabSz="1043056" rtl="0" eaLnBrk="1" latinLnBrk="0" hangingPunct="1">
        <a:spcBef>
          <a:spcPct val="20000"/>
        </a:spcBef>
        <a:buFont typeface="Arial" pitchFamily="34" charset="0"/>
        <a:buChar char="–"/>
        <a:defRPr kumimoji="1" sz="3200" kern="1200">
          <a:solidFill>
            <a:schemeClr val="tx1"/>
          </a:solidFill>
          <a:latin typeface="メイリオ" pitchFamily="50" charset="-128"/>
          <a:ea typeface="メイリオ" pitchFamily="50" charset="-128"/>
          <a:cs typeface="メイリオ" pitchFamily="50" charset="-128"/>
        </a:defRPr>
      </a:lvl2pPr>
      <a:lvl3pPr marL="1303820" indent="-260764" algn="l" defTabSz="1043056" rtl="0" eaLnBrk="1" latinLnBrk="0" hangingPunct="1">
        <a:spcBef>
          <a:spcPct val="20000"/>
        </a:spcBef>
        <a:buFont typeface="Arial" pitchFamily="34" charset="0"/>
        <a:buChar char="•"/>
        <a:defRPr kumimoji="1" sz="2700" kern="1200">
          <a:solidFill>
            <a:schemeClr val="tx1"/>
          </a:solidFill>
          <a:latin typeface="メイリオ" pitchFamily="50" charset="-128"/>
          <a:ea typeface="メイリオ" pitchFamily="50" charset="-128"/>
          <a:cs typeface="メイリオ" pitchFamily="50" charset="-128"/>
        </a:defRPr>
      </a:lvl3pPr>
      <a:lvl4pPr marL="1825348" indent="-260764" algn="l" defTabSz="1043056" rtl="0" eaLnBrk="1" latinLnBrk="0" hangingPunct="1">
        <a:spcBef>
          <a:spcPct val="20000"/>
        </a:spcBef>
        <a:buFont typeface="Arial" pitchFamily="34" charset="0"/>
        <a:buChar char="–"/>
        <a:defRPr kumimoji="1" sz="2300" kern="1200">
          <a:solidFill>
            <a:schemeClr val="tx1"/>
          </a:solidFill>
          <a:latin typeface="メイリオ" pitchFamily="50" charset="-128"/>
          <a:ea typeface="メイリオ" pitchFamily="50" charset="-128"/>
          <a:cs typeface="メイリオ" pitchFamily="50" charset="-128"/>
        </a:defRPr>
      </a:lvl4pPr>
      <a:lvl5pPr marL="2346876" indent="-260764" algn="l" defTabSz="1043056" rtl="0" eaLnBrk="1" latinLnBrk="0" hangingPunct="1">
        <a:spcBef>
          <a:spcPct val="20000"/>
        </a:spcBef>
        <a:buFont typeface="Arial" pitchFamily="34" charset="0"/>
        <a:buChar char="»"/>
        <a:defRPr kumimoji="1" sz="2300" kern="1200">
          <a:solidFill>
            <a:schemeClr val="tx1"/>
          </a:solidFill>
          <a:latin typeface="メイリオ" pitchFamily="50" charset="-128"/>
          <a:ea typeface="メイリオ" pitchFamily="50" charset="-128"/>
          <a:cs typeface="メイリオ" pitchFamily="50" charset="-128"/>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正方形/長方形 52"/>
          <p:cNvSpPr/>
          <p:nvPr/>
        </p:nvSpPr>
        <p:spPr>
          <a:xfrm>
            <a:off x="-11521" y="0"/>
            <a:ext cx="7572784" cy="10693400"/>
          </a:xfrm>
          <a:prstGeom prst="rect">
            <a:avLst/>
          </a:prstGeom>
          <a:blipFill dpi="0" rotWithShape="1">
            <a:blip r:embed="rId2" cstate="print">
              <a:duotone>
                <a:prstClr val="black"/>
                <a:schemeClr val="accent3">
                  <a:tint val="45000"/>
                  <a:satMod val="400000"/>
                </a:schemeClr>
              </a:duotone>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298168" y="276556"/>
            <a:ext cx="7042247" cy="10140287"/>
          </a:xfrm>
          <a:prstGeom prst="roundRect">
            <a:avLst>
              <a:gd name="adj" fmla="val 2659"/>
            </a:avLst>
          </a:prstGeom>
          <a:solidFill>
            <a:schemeClr val="bg1"/>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gradFill>
                <a:gsLst>
                  <a:gs pos="49000">
                    <a:srgbClr val="00B050"/>
                  </a:gs>
                  <a:gs pos="0">
                    <a:srgbClr val="00823B"/>
                  </a:gs>
                  <a:gs pos="68000">
                    <a:srgbClr val="00823B"/>
                  </a:gs>
                </a:gsLst>
                <a:lin ang="5400000" scaled="1"/>
              </a:gradFill>
            </a:endParaRPr>
          </a:p>
        </p:txBody>
      </p:sp>
      <p:sp>
        <p:nvSpPr>
          <p:cNvPr id="56" name="角丸四角形 55"/>
          <p:cNvSpPr/>
          <p:nvPr/>
        </p:nvSpPr>
        <p:spPr>
          <a:xfrm>
            <a:off x="427424" y="427409"/>
            <a:ext cx="6704096" cy="9845573"/>
          </a:xfrm>
          <a:prstGeom prst="roundRect">
            <a:avLst>
              <a:gd name="adj" fmla="val 2048"/>
            </a:avLst>
          </a:prstGeom>
          <a:noFill/>
          <a:ln w="57150">
            <a:solidFill>
              <a:srgbClr val="FFFF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gradFill>
                <a:gsLst>
                  <a:gs pos="49000">
                    <a:srgbClr val="00B050"/>
                  </a:gs>
                  <a:gs pos="0">
                    <a:srgbClr val="00823B"/>
                  </a:gs>
                  <a:gs pos="68000">
                    <a:srgbClr val="00823B"/>
                  </a:gs>
                </a:gsLst>
                <a:lin ang="5400000" scaled="1"/>
              </a:gradFill>
            </a:endParaRPr>
          </a:p>
        </p:txBody>
      </p:sp>
      <p:pic>
        <p:nvPicPr>
          <p:cNvPr id="162" name="Picture 3" descr="C:\Users\kouno\AppData\Local\Microsoft\Windows\Temporary Internet Files\Content.IE5\NA5GBVFH\MC900395400[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744"/>
          <a:stretch/>
        </p:blipFill>
        <p:spPr bwMode="auto">
          <a:xfrm rot="1335251">
            <a:off x="5050035" y="7357394"/>
            <a:ext cx="1993124" cy="3622071"/>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3" descr="C:\Users\kouno\AppData\Local\Microsoft\Windows\Temporary Internet Files\Content.IE5\NA5GBVFH\MC900395400[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744"/>
          <a:stretch/>
        </p:blipFill>
        <p:spPr bwMode="auto">
          <a:xfrm rot="1969698">
            <a:off x="208717" y="-384034"/>
            <a:ext cx="2234605" cy="2363534"/>
          </a:xfrm>
          <a:prstGeom prst="rect">
            <a:avLst/>
          </a:prstGeom>
          <a:noFill/>
          <a:extLst>
            <a:ext uri="{909E8E84-426E-40DD-AFC4-6F175D3DCCD1}">
              <a14:hiddenFill xmlns:a14="http://schemas.microsoft.com/office/drawing/2010/main">
                <a:solidFill>
                  <a:srgbClr val="FFFFFF"/>
                </a:solidFill>
              </a14:hiddenFill>
            </a:ext>
          </a:extLst>
        </p:spPr>
      </p:pic>
      <p:sp>
        <p:nvSpPr>
          <p:cNvPr id="43" name="片側の 2 つの角を丸めた四角形 42"/>
          <p:cNvSpPr/>
          <p:nvPr/>
        </p:nvSpPr>
        <p:spPr>
          <a:xfrm>
            <a:off x="815281" y="4312356"/>
            <a:ext cx="1367532" cy="575733"/>
          </a:xfrm>
          <a:prstGeom prst="round2SameRect">
            <a:avLst/>
          </a:prstGeom>
          <a:gradFill>
            <a:gsLst>
              <a:gs pos="11000">
                <a:srgbClr val="FF6600"/>
              </a:gs>
              <a:gs pos="100000">
                <a:srgbClr val="FEE3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815281" y="2395973"/>
            <a:ext cx="5977059" cy="1728438"/>
          </a:xfrm>
          <a:prstGeom prst="roundRect">
            <a:avLst>
              <a:gd name="adj" fmla="val 4590"/>
            </a:avLst>
          </a:prstGeom>
          <a:solidFill>
            <a:srgbClr val="FFCCFF"/>
          </a:solidFill>
          <a:ln>
            <a:noFill/>
          </a:ln>
          <a:effectLst>
            <a:outerShdw blurRad="50800" dist="38100" dir="2700000" algn="tl" rotWithShape="0">
              <a:prstClr val="black">
                <a:alpha val="40000"/>
              </a:prstClr>
            </a:outerShdw>
          </a:effectLst>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3" name="テキスト ボックス 2"/>
          <p:cNvSpPr txBox="1"/>
          <p:nvPr/>
        </p:nvSpPr>
        <p:spPr>
          <a:xfrm>
            <a:off x="747130" y="1581198"/>
            <a:ext cx="6043962" cy="600164"/>
          </a:xfrm>
          <a:prstGeom prst="rect">
            <a:avLst/>
          </a:prstGeom>
          <a:noFill/>
        </p:spPr>
        <p:txBody>
          <a:bodyPr wrap="square" rtlCol="0">
            <a:spAutoFit/>
            <a:scene3d>
              <a:camera prst="orthographicFront"/>
              <a:lightRig rig="threePt" dir="t"/>
            </a:scene3d>
            <a:sp3d extrusionH="57150" prstMaterial="matte">
              <a:bevelT w="25400" h="38100"/>
            </a:sp3d>
          </a:bodyPr>
          <a:lstStyle/>
          <a:p>
            <a:pPr algn="dist"/>
            <a:r>
              <a:rPr lang="ja-JP" altLang="en-US" sz="3300" b="1" dirty="0">
                <a:gradFill flip="none" rotWithShape="1">
                  <a:gsLst>
                    <a:gs pos="49000">
                      <a:srgbClr val="00D661"/>
                    </a:gs>
                    <a:gs pos="14000">
                      <a:srgbClr val="00A84C"/>
                    </a:gs>
                    <a:gs pos="68000">
                      <a:srgbClr val="00A84C"/>
                    </a:gs>
                  </a:gsLst>
                  <a:lin ang="5400000" scaled="1"/>
                  <a:tileRect/>
                </a:gradFill>
                <a:effectLst>
                  <a:reflection blurRad="6350" stA="60000" endA="900" endPos="58000" dir="5400000" sy="-100000" algn="bl" rotWithShape="0"/>
                </a:effectLst>
                <a:latin typeface="HGP創英角ﾎﾟｯﾌﾟ体" panose="040B0A00000000000000" pitchFamily="50" charset="-128"/>
                <a:ea typeface="HGP創英角ﾎﾟｯﾌﾟ体" panose="040B0A00000000000000" pitchFamily="50" charset="-128"/>
                <a:cs typeface="メイリオ" panose="020B0604030504040204" pitchFamily="50" charset="-128"/>
              </a:rPr>
              <a:t>相談員のためのアシスト</a:t>
            </a:r>
            <a:r>
              <a:rPr lang="en-US" altLang="ja-JP" sz="3300" b="1" dirty="0">
                <a:gradFill flip="none" rotWithShape="1">
                  <a:gsLst>
                    <a:gs pos="49000">
                      <a:srgbClr val="00D661"/>
                    </a:gs>
                    <a:gs pos="14000">
                      <a:srgbClr val="00A84C"/>
                    </a:gs>
                    <a:gs pos="68000">
                      <a:srgbClr val="00A84C"/>
                    </a:gs>
                  </a:gsLst>
                  <a:lin ang="5400000" scaled="1"/>
                  <a:tileRect/>
                </a:gradFill>
                <a:effectLst>
                  <a:reflection blurRad="6350" stA="60000" endA="900" endPos="58000" dir="5400000" sy="-100000" algn="bl" rotWithShape="0"/>
                </a:effectLst>
                <a:latin typeface="HGP創英角ﾎﾟｯﾌﾟ体" panose="040B0A00000000000000" pitchFamily="50" charset="-128"/>
                <a:ea typeface="HGP創英角ﾎﾟｯﾌﾟ体" panose="040B0A00000000000000" pitchFamily="50" charset="-128"/>
                <a:cs typeface="メイリオ" panose="020B0604030504040204" pitchFamily="50" charset="-128"/>
              </a:rPr>
              <a:t>book</a:t>
            </a:r>
            <a:endParaRPr kumimoji="1" lang="ja-JP" altLang="en-US" sz="3300" b="1" dirty="0">
              <a:gradFill flip="none" rotWithShape="1">
                <a:gsLst>
                  <a:gs pos="49000">
                    <a:srgbClr val="00D661"/>
                  </a:gs>
                  <a:gs pos="14000">
                    <a:srgbClr val="00A84C"/>
                  </a:gs>
                  <a:gs pos="68000">
                    <a:srgbClr val="00A84C"/>
                  </a:gs>
                </a:gsLst>
                <a:lin ang="5400000" scaled="1"/>
                <a:tileRect/>
              </a:gradFill>
              <a:effectLst>
                <a:reflection blurRad="6350" stA="60000" endA="900" endPos="58000" dir="5400000" sy="-100000" algn="bl" rotWithShape="0"/>
              </a:effectLst>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p:txBody>
      </p:sp>
      <p:sp>
        <p:nvSpPr>
          <p:cNvPr id="75" name="テキスト ボックス 74"/>
          <p:cNvSpPr txBox="1"/>
          <p:nvPr/>
        </p:nvSpPr>
        <p:spPr>
          <a:xfrm>
            <a:off x="2977373" y="576937"/>
            <a:ext cx="1683838" cy="400110"/>
          </a:xfrm>
          <a:prstGeom prst="rect">
            <a:avLst/>
          </a:prstGeom>
          <a:noFill/>
        </p:spPr>
        <p:txBody>
          <a:bodyPr wrap="square" rtlCol="0">
            <a:spAutoFit/>
          </a:bodyPr>
          <a:lstStyle/>
          <a:p>
            <a:pPr algn="dist"/>
            <a:r>
              <a:rPr kumimoji="1" lang="en-US" altLang="ja-JP" sz="2000" b="1" dirty="0">
                <a:latin typeface="HGP創英角ﾎﾟｯﾌﾟ体" panose="040B0A00000000000000" pitchFamily="50" charset="-128"/>
                <a:ea typeface="HGP創英角ﾎﾟｯﾌﾟ体" panose="040B0A00000000000000" pitchFamily="50" charset="-128"/>
                <a:cs typeface="メイリオ" pitchFamily="50" charset="-128"/>
              </a:rPr>
              <a:t>202</a:t>
            </a:r>
            <a:r>
              <a:rPr kumimoji="1" lang="ja-JP" altLang="en-US" sz="2000" b="1" dirty="0">
                <a:latin typeface="HGP創英角ﾎﾟｯﾌﾟ体" panose="040B0A00000000000000" pitchFamily="50" charset="-128"/>
                <a:ea typeface="HGP創英角ﾎﾟｯﾌﾟ体" panose="040B0A00000000000000" pitchFamily="50" charset="-128"/>
                <a:cs typeface="メイリオ" pitchFamily="50" charset="-128"/>
              </a:rPr>
              <a:t>３年度</a:t>
            </a:r>
          </a:p>
        </p:txBody>
      </p:sp>
      <p:sp>
        <p:nvSpPr>
          <p:cNvPr id="77" name="テキスト ボックス 76"/>
          <p:cNvSpPr txBox="1"/>
          <p:nvPr/>
        </p:nvSpPr>
        <p:spPr>
          <a:xfrm>
            <a:off x="1804608" y="980409"/>
            <a:ext cx="4172517" cy="707886"/>
          </a:xfrm>
          <a:prstGeom prst="rect">
            <a:avLst/>
          </a:prstGeom>
          <a:noFill/>
        </p:spPr>
        <p:txBody>
          <a:bodyPr wrap="square" rtlCol="0">
            <a:spAutoFit/>
          </a:bodyPr>
          <a:lstStyle/>
          <a:p>
            <a:pPr algn="dist"/>
            <a:r>
              <a:rPr kumimoji="1" lang="ja-JP" altLang="en-US" sz="2000" b="1" dirty="0">
                <a:latin typeface="HGP創英角ﾎﾟｯﾌﾟ体" panose="040B0A00000000000000" pitchFamily="50" charset="-128"/>
                <a:ea typeface="HGP創英角ﾎﾟｯﾌﾟ体" panose="040B0A00000000000000" pitchFamily="50" charset="-128"/>
                <a:cs typeface="メイリオ" pitchFamily="50" charset="-128"/>
              </a:rPr>
              <a:t>西成区障害者自立支援協議会</a:t>
            </a:r>
            <a:endParaRPr kumimoji="1" lang="en-US" altLang="ja-JP" sz="2000" b="1" dirty="0">
              <a:latin typeface="HGP創英角ﾎﾟｯﾌﾟ体" panose="040B0A00000000000000" pitchFamily="50" charset="-128"/>
              <a:ea typeface="HGP創英角ﾎﾟｯﾌﾟ体" panose="040B0A00000000000000" pitchFamily="50" charset="-128"/>
              <a:cs typeface="メイリオ" pitchFamily="50" charset="-128"/>
            </a:endParaRPr>
          </a:p>
          <a:p>
            <a:pPr algn="dist"/>
            <a:r>
              <a:rPr kumimoji="1" lang="ja-JP" altLang="en-US" sz="2000" b="1" dirty="0">
                <a:latin typeface="HGP創英角ﾎﾟｯﾌﾟ体" panose="040B0A00000000000000" pitchFamily="50" charset="-128"/>
                <a:ea typeface="HGP創英角ﾎﾟｯﾌﾟ体" panose="040B0A00000000000000" pitchFamily="50" charset="-128"/>
                <a:cs typeface="メイリオ" pitchFamily="50" charset="-128"/>
              </a:rPr>
              <a:t>相談部会</a:t>
            </a:r>
          </a:p>
        </p:txBody>
      </p:sp>
      <p:sp>
        <p:nvSpPr>
          <p:cNvPr id="78" name="テキスト ボックス 77"/>
          <p:cNvSpPr txBox="1"/>
          <p:nvPr/>
        </p:nvSpPr>
        <p:spPr>
          <a:xfrm>
            <a:off x="1048131" y="2562390"/>
            <a:ext cx="4588733" cy="461665"/>
          </a:xfrm>
          <a:prstGeom prst="rect">
            <a:avLst/>
          </a:prstGeom>
          <a:noFill/>
        </p:spPr>
        <p:txBody>
          <a:bodyPr wrap="square" rtlCol="0">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cs typeface="メイリオ" pitchFamily="50" charset="-128"/>
              </a:rPr>
              <a:t>日　時 </a:t>
            </a:r>
            <a:r>
              <a:rPr kumimoji="1" lang="en-US" altLang="ja-JP" sz="2400" dirty="0">
                <a:latin typeface="HGP創英角ﾎﾟｯﾌﾟ体" panose="040B0A00000000000000" pitchFamily="50" charset="-128"/>
                <a:ea typeface="HGP創英角ﾎﾟｯﾌﾟ体" panose="040B0A00000000000000" pitchFamily="50" charset="-128"/>
                <a:cs typeface="メイリオ" pitchFamily="50" charset="-128"/>
              </a:rPr>
              <a:t>: </a:t>
            </a:r>
            <a:r>
              <a:rPr lang="en-US" altLang="ja-JP" sz="2400" dirty="0">
                <a:latin typeface="HGP創英角ﾎﾟｯﾌﾟ体" panose="040B0A00000000000000" pitchFamily="50" charset="-128"/>
                <a:ea typeface="HGP創英角ﾎﾟｯﾌﾟ体" panose="040B0A00000000000000" pitchFamily="50" charset="-128"/>
                <a:cs typeface="メイリオ" pitchFamily="50" charset="-128"/>
              </a:rPr>
              <a:t>2023</a:t>
            </a:r>
            <a:r>
              <a:rPr kumimoji="1" lang="ja-JP" altLang="en-US" sz="2400" dirty="0" smtClean="0">
                <a:latin typeface="HGP創英角ﾎﾟｯﾌﾟ体" panose="040B0A00000000000000" pitchFamily="50" charset="-128"/>
                <a:ea typeface="HGP創英角ﾎﾟｯﾌﾟ体" panose="040B0A00000000000000" pitchFamily="50" charset="-128"/>
                <a:cs typeface="メイリオ" pitchFamily="50" charset="-128"/>
              </a:rPr>
              <a:t>年</a:t>
            </a:r>
            <a:r>
              <a:rPr kumimoji="1" lang="en-US" altLang="ja-JP" sz="2400" dirty="0" smtClean="0">
                <a:latin typeface="HGP創英角ﾎﾟｯﾌﾟ体" panose="040B0A00000000000000" pitchFamily="50" charset="-128"/>
                <a:ea typeface="HGP創英角ﾎﾟｯﾌﾟ体" panose="040B0A00000000000000" pitchFamily="50" charset="-128"/>
                <a:cs typeface="メイリオ" pitchFamily="50" charset="-128"/>
              </a:rPr>
              <a:t>9</a:t>
            </a:r>
            <a:r>
              <a:rPr kumimoji="1" lang="ja-JP" altLang="en-US" sz="2400" dirty="0" smtClean="0">
                <a:latin typeface="HGP創英角ﾎﾟｯﾌﾟ体" panose="040B0A00000000000000" pitchFamily="50" charset="-128"/>
                <a:ea typeface="HGP創英角ﾎﾟｯﾌﾟ体" panose="040B0A00000000000000" pitchFamily="50" charset="-128"/>
                <a:cs typeface="メイリオ" pitchFamily="50" charset="-128"/>
              </a:rPr>
              <a:t>月</a:t>
            </a:r>
            <a:r>
              <a:rPr kumimoji="1" lang="en-US" altLang="ja-JP" sz="2400" smtClean="0">
                <a:latin typeface="HGP創英角ﾎﾟｯﾌﾟ体" panose="040B0A00000000000000" pitchFamily="50" charset="-128"/>
                <a:ea typeface="HGP創英角ﾎﾟｯﾌﾟ体" panose="040B0A00000000000000" pitchFamily="50" charset="-128"/>
                <a:cs typeface="メイリオ" pitchFamily="50" charset="-128"/>
              </a:rPr>
              <a:t>25</a:t>
            </a:r>
            <a:r>
              <a:rPr kumimoji="1" lang="ja-JP" altLang="en-US" sz="2400" smtClean="0">
                <a:latin typeface="HGP創英角ﾎﾟｯﾌﾟ体" panose="040B0A00000000000000" pitchFamily="50" charset="-128"/>
                <a:ea typeface="HGP創英角ﾎﾟｯﾌﾟ体" panose="040B0A00000000000000" pitchFamily="50" charset="-128"/>
                <a:cs typeface="メイリオ" pitchFamily="50" charset="-128"/>
              </a:rPr>
              <a:t>日</a:t>
            </a:r>
            <a:r>
              <a:rPr kumimoji="1" lang="ja-JP" altLang="en-US" sz="2400" dirty="0">
                <a:latin typeface="HGP創英角ﾎﾟｯﾌﾟ体" panose="040B0A00000000000000" pitchFamily="50" charset="-128"/>
                <a:ea typeface="HGP創英角ﾎﾟｯﾌﾟ体" panose="040B0A00000000000000" pitchFamily="50" charset="-128"/>
                <a:cs typeface="メイリオ" pitchFamily="50" charset="-128"/>
              </a:rPr>
              <a:t>（月</a:t>
            </a:r>
            <a:r>
              <a:rPr kumimoji="1" lang="ja-JP" altLang="en-US" sz="2400" dirty="0">
                <a:latin typeface="メイリオ" pitchFamily="50" charset="-128"/>
                <a:ea typeface="メイリオ" pitchFamily="50" charset="-128"/>
                <a:cs typeface="メイリオ" pitchFamily="50" charset="-128"/>
              </a:rPr>
              <a:t>）</a:t>
            </a:r>
          </a:p>
        </p:txBody>
      </p:sp>
      <p:sp>
        <p:nvSpPr>
          <p:cNvPr id="79" name="テキスト ボックス 78"/>
          <p:cNvSpPr txBox="1"/>
          <p:nvPr/>
        </p:nvSpPr>
        <p:spPr>
          <a:xfrm>
            <a:off x="2253627" y="2918585"/>
            <a:ext cx="2726477" cy="523220"/>
          </a:xfrm>
          <a:prstGeom prst="rect">
            <a:avLst/>
          </a:prstGeom>
          <a:noFill/>
        </p:spPr>
        <p:txBody>
          <a:bodyPr wrap="square" rtlCol="0">
            <a:spAutoFit/>
          </a:bodyPr>
          <a:lstStyle/>
          <a:p>
            <a:r>
              <a:rPr kumimoji="1" lang="en-US" altLang="ja-JP" sz="2800" b="1" dirty="0">
                <a:latin typeface="HGP創英角ﾎﾟｯﾌﾟ体" panose="040B0A00000000000000" pitchFamily="50" charset="-128"/>
                <a:ea typeface="HGP創英角ﾎﾟｯﾌﾟ体" panose="040B0A00000000000000" pitchFamily="50" charset="-128"/>
                <a:cs typeface="メイリオ" pitchFamily="50" charset="-128"/>
              </a:rPr>
              <a:t>14:00~1</a:t>
            </a:r>
            <a:r>
              <a:rPr lang="en-US" altLang="ja-JP" sz="2800" b="1" dirty="0">
                <a:latin typeface="HGP創英角ﾎﾟｯﾌﾟ体" panose="040B0A00000000000000" pitchFamily="50" charset="-128"/>
                <a:ea typeface="HGP創英角ﾎﾟｯﾌﾟ体" panose="040B0A00000000000000" pitchFamily="50" charset="-128"/>
                <a:cs typeface="メイリオ" pitchFamily="50" charset="-128"/>
              </a:rPr>
              <a:t>5</a:t>
            </a:r>
            <a:r>
              <a:rPr kumimoji="1" lang="en-US" altLang="ja-JP" sz="2800" b="1" dirty="0">
                <a:latin typeface="HGP創英角ﾎﾟｯﾌﾟ体" panose="040B0A00000000000000" pitchFamily="50" charset="-128"/>
                <a:ea typeface="HGP創英角ﾎﾟｯﾌﾟ体" panose="040B0A00000000000000" pitchFamily="50" charset="-128"/>
                <a:cs typeface="メイリオ" pitchFamily="50" charset="-128"/>
              </a:rPr>
              <a:t>:30</a:t>
            </a:r>
            <a:endParaRPr kumimoji="1" lang="ja-JP" altLang="en-US" sz="2800" b="1" dirty="0">
              <a:latin typeface="HGP創英角ﾎﾟｯﾌﾟ体" panose="040B0A00000000000000" pitchFamily="50" charset="-128"/>
              <a:ea typeface="HGP創英角ﾎﾟｯﾌﾟ体" panose="040B0A00000000000000" pitchFamily="50" charset="-128"/>
              <a:cs typeface="メイリオ" pitchFamily="50" charset="-128"/>
            </a:endParaRPr>
          </a:p>
        </p:txBody>
      </p:sp>
      <p:sp>
        <p:nvSpPr>
          <p:cNvPr id="80" name="テキスト ボックス 79"/>
          <p:cNvSpPr txBox="1"/>
          <p:nvPr/>
        </p:nvSpPr>
        <p:spPr>
          <a:xfrm>
            <a:off x="1072909" y="3457971"/>
            <a:ext cx="4714367" cy="461665"/>
          </a:xfrm>
          <a:prstGeom prst="rect">
            <a:avLst/>
          </a:prstGeom>
          <a:noFill/>
        </p:spPr>
        <p:txBody>
          <a:bodyPr wrap="square" rtlCol="0">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cs typeface="メイリオ" pitchFamily="50" charset="-128"/>
              </a:rPr>
              <a:t>場　所 </a:t>
            </a:r>
            <a:r>
              <a:rPr kumimoji="1" lang="en-US" altLang="ja-JP" sz="2400" dirty="0">
                <a:latin typeface="HGP創英角ﾎﾟｯﾌﾟ体" panose="040B0A00000000000000" pitchFamily="50" charset="-128"/>
                <a:ea typeface="HGP創英角ﾎﾟｯﾌﾟ体" panose="040B0A00000000000000" pitchFamily="50" charset="-128"/>
                <a:cs typeface="メイリオ" pitchFamily="50" charset="-128"/>
              </a:rPr>
              <a:t>: </a:t>
            </a:r>
            <a:r>
              <a:rPr kumimoji="1" lang="ja-JP" altLang="en-US" dirty="0">
                <a:latin typeface="HGP創英角ﾎﾟｯﾌﾟ体" panose="040B0A00000000000000" pitchFamily="50" charset="-128"/>
                <a:ea typeface="HGP創英角ﾎﾟｯﾌﾟ体" panose="040B0A00000000000000" pitchFamily="50" charset="-128"/>
                <a:cs typeface="メイリオ" pitchFamily="50" charset="-128"/>
              </a:rPr>
              <a:t>西成区役所　４階　会議室</a:t>
            </a:r>
          </a:p>
        </p:txBody>
      </p:sp>
      <p:sp>
        <p:nvSpPr>
          <p:cNvPr id="24" name="円/楕円 23"/>
          <p:cNvSpPr/>
          <p:nvPr/>
        </p:nvSpPr>
        <p:spPr>
          <a:xfrm>
            <a:off x="5286667" y="2204224"/>
            <a:ext cx="2026038" cy="2026038"/>
          </a:xfrm>
          <a:prstGeom prst="ellipse">
            <a:avLst/>
          </a:prstGeom>
          <a:solidFill>
            <a:srgbClr val="FF66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角丸四角形 99"/>
          <p:cNvSpPr/>
          <p:nvPr/>
        </p:nvSpPr>
        <p:spPr>
          <a:xfrm>
            <a:off x="712691" y="8254851"/>
            <a:ext cx="4492099" cy="1256427"/>
          </a:xfrm>
          <a:prstGeom prst="roundRect">
            <a:avLst/>
          </a:prstGeom>
          <a:solidFill>
            <a:srgbClr val="FF99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2264109" y="4305081"/>
            <a:ext cx="4481873" cy="646331"/>
          </a:xfrm>
          <a:prstGeom prst="rect">
            <a:avLst/>
          </a:prstGeom>
          <a:noFill/>
        </p:spPr>
        <p:txBody>
          <a:bodyPr wrap="square" rtlCol="0">
            <a:spAutoFit/>
          </a:bodyPr>
          <a:lstStyle/>
          <a:p>
            <a:pPr algn="ctr"/>
            <a:r>
              <a:rPr lang="ja-JP" altLang="ja-JP" sz="1800" b="1" kern="100" dirty="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～相談員のためのアシストブック作成</a:t>
            </a:r>
            <a:endParaRPr lang="en-US" altLang="ja-JP" sz="1800" b="1" kern="100" dirty="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algn="ctr"/>
            <a:r>
              <a:rPr lang="ja-JP" altLang="ja-JP" sz="1800" b="1" kern="100" dirty="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についての思い～</a:t>
            </a:r>
          </a:p>
        </p:txBody>
      </p:sp>
      <p:sp>
        <p:nvSpPr>
          <p:cNvPr id="104" name="テキスト ボックス 103"/>
          <p:cNvSpPr txBox="1"/>
          <p:nvPr/>
        </p:nvSpPr>
        <p:spPr>
          <a:xfrm>
            <a:off x="2253627" y="9774565"/>
            <a:ext cx="3791852" cy="346249"/>
          </a:xfrm>
          <a:prstGeom prst="rect">
            <a:avLst/>
          </a:prstGeom>
          <a:noFill/>
        </p:spPr>
        <p:txBody>
          <a:bodyPr wrap="square" rtlCol="0">
            <a:spAutoFit/>
          </a:bodyPr>
          <a:lstStyle/>
          <a:p>
            <a:pPr>
              <a:lnSpc>
                <a:spcPct val="150000"/>
              </a:lnSpc>
            </a:pPr>
            <a:r>
              <a:rPr kumimoji="1" lang="en-US" altLang="ja-JP" sz="1200" b="1" dirty="0">
                <a:solidFill>
                  <a:srgbClr val="FF0000"/>
                </a:solidFill>
                <a:latin typeface="メイリオ" pitchFamily="50" charset="-128"/>
                <a:ea typeface="メイリオ" pitchFamily="50" charset="-128"/>
                <a:cs typeface="メイリオ" pitchFamily="50" charset="-128"/>
              </a:rPr>
              <a:t>※ </a:t>
            </a:r>
            <a:r>
              <a:rPr lang="ja-JP" altLang="en-US" sz="1200" b="1" dirty="0">
                <a:solidFill>
                  <a:srgbClr val="FF0000"/>
                </a:solidFill>
                <a:latin typeface="メイリオ" pitchFamily="50" charset="-128"/>
                <a:ea typeface="メイリオ" pitchFamily="50" charset="-128"/>
                <a:cs typeface="メイリオ" pitchFamily="50" charset="-128"/>
              </a:rPr>
              <a:t>相談部会に入って頂いた事業所に配布致します。</a:t>
            </a:r>
            <a:endParaRPr kumimoji="1" lang="en-US" altLang="ja-JP" sz="1200" b="1" dirty="0">
              <a:solidFill>
                <a:srgbClr val="FF0000"/>
              </a:solidFill>
              <a:latin typeface="メイリオ" pitchFamily="50" charset="-128"/>
              <a:ea typeface="メイリオ" pitchFamily="50" charset="-128"/>
              <a:cs typeface="メイリオ" pitchFamily="50" charset="-128"/>
            </a:endParaRPr>
          </a:p>
        </p:txBody>
      </p:sp>
      <p:sp>
        <p:nvSpPr>
          <p:cNvPr id="109" name="テキスト ボックス 108"/>
          <p:cNvSpPr txBox="1"/>
          <p:nvPr/>
        </p:nvSpPr>
        <p:spPr>
          <a:xfrm>
            <a:off x="5292965" y="2523750"/>
            <a:ext cx="2116347" cy="1311256"/>
          </a:xfrm>
          <a:prstGeom prst="rect">
            <a:avLst/>
          </a:prstGeom>
          <a:noFill/>
        </p:spPr>
        <p:txBody>
          <a:bodyPr wrap="square" rtlCol="0">
            <a:spAutoFit/>
          </a:bodyPr>
          <a:lstStyle/>
          <a:p>
            <a:pPr algn="ctr">
              <a:lnSpc>
                <a:spcPts val="1900"/>
              </a:lnSpc>
            </a:pPr>
            <a:endParaRPr lang="en-US" altLang="ja-JP"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900"/>
              </a:lnSpc>
            </a:pPr>
            <a:r>
              <a:rPr lang="ja-JP" altLang="en-US" sz="1700" b="1" dirty="0">
                <a:solidFill>
                  <a:schemeClr val="bg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当日配布致します。</a:t>
            </a:r>
            <a:endParaRPr lang="en-US" altLang="ja-JP" sz="1700" b="1" dirty="0">
              <a:solidFill>
                <a:schemeClr val="bg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a:p>
            <a:pPr algn="ctr">
              <a:lnSpc>
                <a:spcPts val="1900"/>
              </a:lnSpc>
            </a:pPr>
            <a:endParaRPr lang="en-US" altLang="ja-JP" sz="1800" b="1" dirty="0">
              <a:solidFill>
                <a:schemeClr val="bg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a:p>
            <a:pPr algn="ctr">
              <a:lnSpc>
                <a:spcPts val="1900"/>
              </a:lnSpc>
            </a:pPr>
            <a:r>
              <a:rPr lang="ja-JP" altLang="en-US" sz="1600" b="1" dirty="0">
                <a:solidFill>
                  <a:schemeClr val="bg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印刷費として</a:t>
            </a:r>
            <a:r>
              <a:rPr lang="en-US" altLang="ja-JP" sz="1600" b="1" dirty="0">
                <a:solidFill>
                  <a:schemeClr val="bg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300</a:t>
            </a:r>
            <a:r>
              <a:rPr lang="ja-JP" altLang="en-US" sz="1600" b="1" dirty="0">
                <a:solidFill>
                  <a:schemeClr val="bg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円徴収します。</a:t>
            </a:r>
            <a:endParaRPr lang="en-US" altLang="ja-JP" sz="1600" b="1" dirty="0">
              <a:solidFill>
                <a:schemeClr val="bg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p:txBody>
      </p:sp>
      <p:sp>
        <p:nvSpPr>
          <p:cNvPr id="112" name="テキスト ボックス 111"/>
          <p:cNvSpPr txBox="1"/>
          <p:nvPr/>
        </p:nvSpPr>
        <p:spPr>
          <a:xfrm>
            <a:off x="1087790" y="4379133"/>
            <a:ext cx="918894" cy="430887"/>
          </a:xfrm>
          <a:prstGeom prst="rect">
            <a:avLst/>
          </a:prstGeom>
          <a:noFill/>
        </p:spPr>
        <p:txBody>
          <a:bodyPr wrap="square" rtlCol="0">
            <a:spAutoFit/>
          </a:bodyPr>
          <a:lstStyle/>
          <a:p>
            <a:r>
              <a:rPr lang="ja-JP" altLang="en-US" sz="2200" b="1" dirty="0">
                <a:solidFill>
                  <a:schemeClr val="bg1"/>
                </a:solidFill>
                <a:effectLst>
                  <a:outerShdw blurRad="50800" dist="38100" dir="2700000" algn="tl" rotWithShape="0">
                    <a:prstClr val="black">
                      <a:alpha val="40000"/>
                    </a:prstClr>
                  </a:outerShdw>
                </a:effectLst>
                <a:latin typeface="HGP創英角ﾎﾟｯﾌﾟ体" panose="040B0A00000000000000" pitchFamily="50" charset="-128"/>
                <a:ea typeface="HGP創英角ﾎﾟｯﾌﾟ体" panose="040B0A00000000000000" pitchFamily="50" charset="-128"/>
                <a:cs typeface="メイリオ" pitchFamily="50" charset="-128"/>
              </a:rPr>
              <a:t>内 容</a:t>
            </a:r>
            <a:endParaRPr kumimoji="1" lang="ja-JP" altLang="en-US" sz="2200" b="1" dirty="0">
              <a:solidFill>
                <a:schemeClr val="bg1"/>
              </a:solidFill>
              <a:effectLst>
                <a:outerShdw blurRad="50800" dist="38100" dir="2700000" algn="tl" rotWithShape="0">
                  <a:prstClr val="black">
                    <a:alpha val="40000"/>
                  </a:prstClr>
                </a:outerShdw>
              </a:effectLst>
              <a:latin typeface="HGP創英角ﾎﾟｯﾌﾟ体" panose="040B0A00000000000000" pitchFamily="50" charset="-128"/>
              <a:ea typeface="HGP創英角ﾎﾟｯﾌﾟ体" panose="040B0A00000000000000" pitchFamily="50" charset="-128"/>
              <a:cs typeface="メイリオ" pitchFamily="50" charset="-128"/>
            </a:endParaRPr>
          </a:p>
        </p:txBody>
      </p:sp>
      <p:pic>
        <p:nvPicPr>
          <p:cNvPr id="1036" name="Picture 12" descr="C:\Users\kouno\AppData\Local\Microsoft\Windows\Temporary Internet Files\Content.IE5\1HVSAQC4\MC9000541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50403">
            <a:off x="198629" y="2392263"/>
            <a:ext cx="967040" cy="94288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5723980" y="545266"/>
            <a:ext cx="1280449" cy="736818"/>
            <a:chOff x="4436703" y="351038"/>
            <a:chExt cx="1280449" cy="736818"/>
          </a:xfrm>
          <a:effectLst>
            <a:outerShdw blurRad="50800" dist="38100" dir="2700000" algn="tl" rotWithShape="0">
              <a:prstClr val="black">
                <a:alpha val="25000"/>
              </a:prstClr>
            </a:outerShdw>
          </a:effectLst>
        </p:grpSpPr>
        <p:pic>
          <p:nvPicPr>
            <p:cNvPr id="82" name="図 8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3146626">
              <a:off x="4964635" y="262069"/>
              <a:ext cx="431370" cy="609308"/>
            </a:xfrm>
            <a:prstGeom prst="rect">
              <a:avLst/>
            </a:prstGeom>
          </p:spPr>
        </p:pic>
        <p:pic>
          <p:nvPicPr>
            <p:cNvPr id="83" name="図 8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7153583">
              <a:off x="4492190" y="485709"/>
              <a:ext cx="269032" cy="380006"/>
            </a:xfrm>
            <a:prstGeom prst="rect">
              <a:avLst/>
            </a:prstGeom>
          </p:spPr>
        </p:pic>
        <p:pic>
          <p:nvPicPr>
            <p:cNvPr id="84" name="図 8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5659540">
              <a:off x="5392633" y="763337"/>
              <a:ext cx="269032" cy="380006"/>
            </a:xfrm>
            <a:prstGeom prst="rect">
              <a:avLst/>
            </a:prstGeom>
          </p:spPr>
        </p:pic>
      </p:grpSp>
      <p:grpSp>
        <p:nvGrpSpPr>
          <p:cNvPr id="85" name="グループ化 84"/>
          <p:cNvGrpSpPr/>
          <p:nvPr/>
        </p:nvGrpSpPr>
        <p:grpSpPr>
          <a:xfrm flipH="1">
            <a:off x="478216" y="9412853"/>
            <a:ext cx="1280449" cy="736818"/>
            <a:chOff x="4436703" y="351038"/>
            <a:chExt cx="1280449" cy="736818"/>
          </a:xfrm>
          <a:effectLst>
            <a:outerShdw blurRad="50800" dist="38100" dir="2700000" algn="tl" rotWithShape="0">
              <a:prstClr val="black">
                <a:alpha val="25000"/>
              </a:prstClr>
            </a:outerShdw>
          </a:effectLst>
        </p:grpSpPr>
        <p:pic>
          <p:nvPicPr>
            <p:cNvPr id="86" name="図 8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3146626">
              <a:off x="4964635" y="262069"/>
              <a:ext cx="431370" cy="609308"/>
            </a:xfrm>
            <a:prstGeom prst="rect">
              <a:avLst/>
            </a:prstGeom>
          </p:spPr>
        </p:pic>
        <p:pic>
          <p:nvPicPr>
            <p:cNvPr id="87" name="図 8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7153583">
              <a:off x="4492190" y="485709"/>
              <a:ext cx="269032" cy="380006"/>
            </a:xfrm>
            <a:prstGeom prst="rect">
              <a:avLst/>
            </a:prstGeom>
          </p:spPr>
        </p:pic>
        <p:pic>
          <p:nvPicPr>
            <p:cNvPr id="88" name="図 8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5659540">
              <a:off x="5392633" y="763337"/>
              <a:ext cx="269032" cy="380006"/>
            </a:xfrm>
            <a:prstGeom prst="rect">
              <a:avLst/>
            </a:prstGeom>
          </p:spPr>
        </p:pic>
      </p:grpSp>
      <p:sp>
        <p:nvSpPr>
          <p:cNvPr id="2" name="テキスト ボックス 1">
            <a:extLst>
              <a:ext uri="{FF2B5EF4-FFF2-40B4-BE49-F238E27FC236}">
                <a16:creationId xmlns:a16="http://schemas.microsoft.com/office/drawing/2014/main" id="{1FAA6BAD-DF43-9F67-8440-CE07F158D02F}"/>
              </a:ext>
            </a:extLst>
          </p:cNvPr>
          <p:cNvSpPr txBox="1"/>
          <p:nvPr/>
        </p:nvSpPr>
        <p:spPr>
          <a:xfrm>
            <a:off x="754270" y="8534007"/>
            <a:ext cx="5033007" cy="584775"/>
          </a:xfrm>
          <a:prstGeom prst="rect">
            <a:avLst/>
          </a:prstGeom>
          <a:noFill/>
        </p:spPr>
        <p:txBody>
          <a:bodyPr wrap="square" rtlCol="0">
            <a:spAutoFit/>
          </a:bodyPr>
          <a:lstStyle/>
          <a:p>
            <a:r>
              <a:rPr kumimoji="1" lang="ja-JP" altLang="en-US" sz="1600" b="1" dirty="0">
                <a:solidFill>
                  <a:schemeClr val="bg1"/>
                </a:solidFill>
                <a:effectLst>
                  <a:outerShdw blurRad="50800" dist="38100" dir="2700000" algn="tl" rotWithShape="0">
                    <a:prstClr val="black">
                      <a:alpha val="40000"/>
                    </a:prstClr>
                  </a:outerShdw>
                </a:effectLst>
                <a:latin typeface="HGP創英角ﾎﾟｯﾌﾟ体" panose="040B0A00000000000000" pitchFamily="50" charset="-128"/>
                <a:ea typeface="HGP創英角ﾎﾟｯﾌﾟ体" panose="040B0A00000000000000" pitchFamily="50" charset="-128"/>
                <a:cs typeface="メイリオ" pitchFamily="50" charset="-128"/>
              </a:rPr>
              <a:t>西成区障害者基幹相談支援センター　職員一同</a:t>
            </a:r>
            <a:endParaRPr kumimoji="1" lang="en-US" altLang="ja-JP" sz="1600" b="1" dirty="0">
              <a:solidFill>
                <a:schemeClr val="bg1"/>
              </a:solidFill>
              <a:effectLst>
                <a:outerShdw blurRad="50800" dist="38100" dir="2700000" algn="tl" rotWithShape="0">
                  <a:prstClr val="black">
                    <a:alpha val="40000"/>
                  </a:prstClr>
                </a:outerShdw>
              </a:effectLst>
              <a:latin typeface="HGP創英角ﾎﾟｯﾌﾟ体" panose="040B0A00000000000000" pitchFamily="50" charset="-128"/>
              <a:ea typeface="HGP創英角ﾎﾟｯﾌﾟ体" panose="040B0A00000000000000" pitchFamily="50" charset="-128"/>
              <a:cs typeface="メイリオ" pitchFamily="50" charset="-128"/>
            </a:endParaRPr>
          </a:p>
          <a:p>
            <a:r>
              <a:rPr lang="ja-JP" altLang="en-US" sz="1600" b="1" dirty="0">
                <a:solidFill>
                  <a:schemeClr val="bg1"/>
                </a:solidFill>
                <a:effectLst>
                  <a:outerShdw blurRad="50800" dist="38100" dir="2700000" algn="tl" rotWithShape="0">
                    <a:prstClr val="black">
                      <a:alpha val="40000"/>
                    </a:prstClr>
                  </a:outerShdw>
                </a:effectLst>
                <a:latin typeface="HGP創英角ﾎﾟｯﾌﾟ体" panose="040B0A00000000000000" pitchFamily="50" charset="-128"/>
                <a:ea typeface="HGP創英角ﾎﾟｯﾌﾟ体" panose="040B0A00000000000000" pitchFamily="50" charset="-128"/>
                <a:cs typeface="メイリオ" pitchFamily="50" charset="-128"/>
              </a:rPr>
              <a:t>西成区障害者自立支援協議会　　　　　相談部会</a:t>
            </a:r>
            <a:endParaRPr kumimoji="1" lang="ja-JP" altLang="en-US" sz="1600" b="1" dirty="0">
              <a:solidFill>
                <a:schemeClr val="bg1"/>
              </a:solidFill>
              <a:effectLst>
                <a:outerShdw blurRad="50800" dist="38100" dir="2700000" algn="tl" rotWithShape="0">
                  <a:prstClr val="black">
                    <a:alpha val="40000"/>
                  </a:prstClr>
                </a:outerShdw>
              </a:effectLst>
              <a:latin typeface="HGP創英角ﾎﾟｯﾌﾟ体" panose="040B0A00000000000000" pitchFamily="50" charset="-128"/>
              <a:ea typeface="HGP創英角ﾎﾟｯﾌﾟ体" panose="040B0A00000000000000" pitchFamily="50" charset="-128"/>
              <a:cs typeface="メイリオ" pitchFamily="50" charset="-128"/>
            </a:endParaRPr>
          </a:p>
        </p:txBody>
      </p:sp>
      <p:sp>
        <p:nvSpPr>
          <p:cNvPr id="9" name="角丸四角形 22">
            <a:extLst>
              <a:ext uri="{FF2B5EF4-FFF2-40B4-BE49-F238E27FC236}">
                <a16:creationId xmlns:a16="http://schemas.microsoft.com/office/drawing/2014/main" id="{5AC801F5-E39C-A8DE-D10C-927BCFD49813}"/>
              </a:ext>
            </a:extLst>
          </p:cNvPr>
          <p:cNvSpPr/>
          <p:nvPr/>
        </p:nvSpPr>
        <p:spPr>
          <a:xfrm>
            <a:off x="682149" y="4946475"/>
            <a:ext cx="6237332" cy="3138581"/>
          </a:xfrm>
          <a:prstGeom prst="roundRect">
            <a:avLst>
              <a:gd name="adj" fmla="val 4590"/>
            </a:avLst>
          </a:prstGeom>
          <a:solidFill>
            <a:srgbClr val="FFCCFF"/>
          </a:solidFill>
          <a:ln>
            <a:noFill/>
          </a:ln>
          <a:effectLst>
            <a:outerShdw blurRad="50800" dist="38100" dir="2700000" algn="tl" rotWithShape="0">
              <a:prstClr val="black">
                <a:alpha val="40000"/>
              </a:prstClr>
            </a:outerShdw>
          </a:effectLst>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10" name="テキスト ボックス 9">
            <a:extLst>
              <a:ext uri="{FF2B5EF4-FFF2-40B4-BE49-F238E27FC236}">
                <a16:creationId xmlns:a16="http://schemas.microsoft.com/office/drawing/2014/main" id="{8F7F39A0-444A-CD48-1665-1F351F2EF0DA}"/>
              </a:ext>
            </a:extLst>
          </p:cNvPr>
          <p:cNvSpPr txBox="1"/>
          <p:nvPr/>
        </p:nvSpPr>
        <p:spPr>
          <a:xfrm>
            <a:off x="1087790" y="5049575"/>
            <a:ext cx="5227388" cy="2693045"/>
          </a:xfrm>
          <a:prstGeom prst="rect">
            <a:avLst/>
          </a:prstGeom>
          <a:noFill/>
        </p:spPr>
        <p:txBody>
          <a:bodyPr wrap="square" rtlCol="0">
            <a:spAutoFit/>
          </a:bodyPr>
          <a:lstStyle/>
          <a:p>
            <a:pPr algn="l"/>
            <a:r>
              <a:rPr lang="ja-JP" altLang="ja-JP" sz="1300" b="1" kern="100" dirty="0">
                <a:effectLst/>
                <a:latin typeface="+mn-ea"/>
                <a:cs typeface="Times New Roman" panose="02020603050405020304" pitchFamily="18" charset="0"/>
              </a:rPr>
              <a:t>日頃は、障害児・者のご支援にご尽力いただき誠にありがとうございます。</a:t>
            </a:r>
          </a:p>
          <a:p>
            <a:pPr algn="l"/>
            <a:r>
              <a:rPr lang="ja-JP" altLang="ja-JP" sz="1300" b="1" kern="100" dirty="0">
                <a:effectLst/>
                <a:latin typeface="+mn-ea"/>
                <a:cs typeface="Times New Roman" panose="02020603050405020304" pitchFamily="18" charset="0"/>
              </a:rPr>
              <a:t>　西成区の障害福祉サービス受給者証数は</a:t>
            </a:r>
            <a:r>
              <a:rPr lang="en-US" altLang="ja-JP" sz="1300" b="1" kern="100" dirty="0">
                <a:effectLst/>
                <a:latin typeface="+mn-ea"/>
                <a:cs typeface="Times New Roman" panose="02020603050405020304" pitchFamily="18" charset="0"/>
              </a:rPr>
              <a:t>R4.6</a:t>
            </a:r>
            <a:r>
              <a:rPr lang="ja-JP" altLang="ja-JP" sz="1300" b="1" kern="100" dirty="0">
                <a:effectLst/>
                <a:latin typeface="+mn-ea"/>
                <a:cs typeface="Times New Roman" panose="02020603050405020304" pitchFamily="18" charset="0"/>
              </a:rPr>
              <a:t>月末時点で</a:t>
            </a:r>
            <a:r>
              <a:rPr lang="en-US" altLang="ja-JP" sz="1300" b="1" kern="100" dirty="0">
                <a:effectLst/>
                <a:latin typeface="+mn-ea"/>
                <a:cs typeface="Times New Roman" panose="02020603050405020304" pitchFamily="18" charset="0"/>
              </a:rPr>
              <a:t>3,344</a:t>
            </a:r>
            <a:r>
              <a:rPr lang="ja-JP" altLang="ja-JP" sz="1300" b="1" kern="100" dirty="0">
                <a:effectLst/>
                <a:latin typeface="+mn-ea"/>
                <a:cs typeface="Times New Roman" panose="02020603050405020304" pitchFamily="18" charset="0"/>
              </a:rPr>
              <a:t>人となっています。計画相談利用率は</a:t>
            </a:r>
            <a:r>
              <a:rPr lang="en-US" altLang="ja-JP" sz="1300" b="1" kern="100" dirty="0">
                <a:effectLst/>
                <a:latin typeface="+mn-ea"/>
                <a:cs typeface="Times New Roman" panose="02020603050405020304" pitchFamily="18" charset="0"/>
              </a:rPr>
              <a:t>59.3%</a:t>
            </a:r>
            <a:r>
              <a:rPr lang="ja-JP" altLang="ja-JP" sz="1300" b="1" kern="100" dirty="0">
                <a:effectLst/>
                <a:latin typeface="+mn-ea"/>
                <a:cs typeface="Times New Roman" panose="02020603050405020304" pitchFamily="18" charset="0"/>
              </a:rPr>
              <a:t>と</a:t>
            </a:r>
            <a:r>
              <a:rPr lang="en-US" altLang="ja-JP" sz="1300" b="1" kern="100" dirty="0">
                <a:effectLst/>
                <a:latin typeface="+mn-ea"/>
                <a:cs typeface="Times New Roman" panose="02020603050405020304" pitchFamily="18" charset="0"/>
              </a:rPr>
              <a:t>R2</a:t>
            </a:r>
            <a:r>
              <a:rPr lang="ja-JP" altLang="ja-JP" sz="1300" b="1" kern="100" dirty="0">
                <a:effectLst/>
                <a:latin typeface="+mn-ea"/>
                <a:cs typeface="Times New Roman" panose="02020603050405020304" pitchFamily="18" charset="0"/>
              </a:rPr>
              <a:t>の状況と比較すると利用率は微減となっています。</a:t>
            </a:r>
          </a:p>
          <a:p>
            <a:pPr indent="177800" algn="l"/>
            <a:r>
              <a:rPr lang="ja-JP" altLang="ja-JP" sz="1300" b="1" kern="100" dirty="0">
                <a:effectLst/>
                <a:latin typeface="+mn-ea"/>
                <a:cs typeface="Times New Roman" panose="02020603050405020304" pitchFamily="18" charset="0"/>
              </a:rPr>
              <a:t>大阪市では新しい相談支援事業所が開設される中、閉鎖する事業所も増えてきています。その理由のひとつに一人相談支援事業所の相談員がバーンアウトしてしまい閉鎖せざる得ない状況となっています。</a:t>
            </a:r>
          </a:p>
          <a:p>
            <a:pPr indent="177800" algn="l"/>
            <a:r>
              <a:rPr lang="ja-JP" altLang="ja-JP" sz="1300" b="1" kern="100" dirty="0">
                <a:effectLst/>
                <a:latin typeface="+mn-ea"/>
                <a:cs typeface="Times New Roman" panose="02020603050405020304" pitchFamily="18" charset="0"/>
              </a:rPr>
              <a:t>そんなことから私たちは「相談員のためのアシストブック」を作成することにしました。相談員によって知識や経験で使える資源が使えない状況となっては利用者にとって不利益となってしまいます。このツールを活用し相談員同士のつながりをつくりたいと思っています。</a:t>
            </a:r>
          </a:p>
          <a:p>
            <a:pPr indent="177800" algn="l"/>
            <a:r>
              <a:rPr lang="ja-JP" altLang="ja-JP" sz="1300" b="1" kern="100" dirty="0">
                <a:effectLst/>
                <a:latin typeface="+mn-ea"/>
                <a:cs typeface="Times New Roman" panose="02020603050405020304" pitchFamily="18" charset="0"/>
              </a:rPr>
              <a:t>是非、このアシストブックを活用し西成区における相談支援事業所が増え相談支援専門員のお役にたてればと願っています。</a:t>
            </a:r>
          </a:p>
        </p:txBody>
      </p:sp>
      <p:grpSp>
        <p:nvGrpSpPr>
          <p:cNvPr id="11" name="グループ化 10">
            <a:extLst>
              <a:ext uri="{FF2B5EF4-FFF2-40B4-BE49-F238E27FC236}">
                <a16:creationId xmlns:a16="http://schemas.microsoft.com/office/drawing/2014/main" id="{AFE65EE3-9083-E60C-2B5F-F4A7C8A6FE3B}"/>
              </a:ext>
            </a:extLst>
          </p:cNvPr>
          <p:cNvGrpSpPr/>
          <p:nvPr/>
        </p:nvGrpSpPr>
        <p:grpSpPr>
          <a:xfrm>
            <a:off x="5108928" y="7822556"/>
            <a:ext cx="2244760" cy="1986004"/>
            <a:chOff x="407535" y="212577"/>
            <a:chExt cx="1699638" cy="1986004"/>
          </a:xfrm>
        </p:grpSpPr>
        <p:pic>
          <p:nvPicPr>
            <p:cNvPr id="12" name="図 11">
              <a:extLst>
                <a:ext uri="{FF2B5EF4-FFF2-40B4-BE49-F238E27FC236}">
                  <a16:creationId xmlns:a16="http://schemas.microsoft.com/office/drawing/2014/main" id="{FE2CA4B4-D918-93CB-F374-E378D3CC544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535" y="212577"/>
              <a:ext cx="1699638" cy="1986004"/>
            </a:xfrm>
            <a:prstGeom prst="rect">
              <a:avLst/>
            </a:prstGeom>
            <a:noFill/>
            <a:ln>
              <a:noFill/>
            </a:ln>
          </p:spPr>
        </p:pic>
        <p:sp>
          <p:nvSpPr>
            <p:cNvPr id="13" name="テキスト ボックス 21">
              <a:extLst>
                <a:ext uri="{FF2B5EF4-FFF2-40B4-BE49-F238E27FC236}">
                  <a16:creationId xmlns:a16="http://schemas.microsoft.com/office/drawing/2014/main" id="{8A0AE556-F6A7-941B-D13C-B9925505A3F9}"/>
                </a:ext>
              </a:extLst>
            </p:cNvPr>
            <p:cNvSpPr txBox="1"/>
            <p:nvPr/>
          </p:nvSpPr>
          <p:spPr>
            <a:xfrm>
              <a:off x="633364" y="785070"/>
              <a:ext cx="1360239" cy="91950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300"/>
                </a:lnSpc>
              </a:pPr>
              <a:r>
                <a:rPr lang="ja-JP" altLang="en-US" sz="1600" b="1" kern="100" dirty="0">
                  <a:solidFill>
                    <a:srgbClr val="FFFFFF"/>
                  </a:solidFill>
                  <a:effectLst>
                    <a:outerShdw blurRad="50800" dist="38100" dir="5400000" algn="t">
                      <a:srgbClr val="000000">
                        <a:alpha val="40000"/>
                      </a:srgbClr>
                    </a:outerShd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アシスト</a:t>
              </a:r>
              <a:r>
                <a:rPr lang="en-US" altLang="ja-JP" sz="1600" b="1" kern="100" dirty="0">
                  <a:solidFill>
                    <a:srgbClr val="FFFFFF"/>
                  </a:solidFill>
                  <a:effectLst>
                    <a:outerShdw blurRad="50800" dist="38100" dir="5400000" algn="t">
                      <a:srgbClr val="000000">
                        <a:alpha val="40000"/>
                      </a:srgbClr>
                    </a:outerShd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book</a:t>
              </a:r>
              <a:r>
                <a:rPr lang="ja-JP" altLang="en-US" sz="1600" b="1" kern="100" dirty="0">
                  <a:solidFill>
                    <a:srgbClr val="FFFFFF"/>
                  </a:solidFill>
                  <a:effectLst>
                    <a:outerShdw blurRad="50800" dist="38100" dir="5400000" algn="t">
                      <a:srgbClr val="000000">
                        <a:alpha val="40000"/>
                      </a:srgbClr>
                    </a:outerShd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とは相談員のマニュアルです。</a:t>
              </a:r>
              <a:endParaRPr lang="ja-JP" sz="1050" kern="100" dirty="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grpSp>
    </p:spTree>
    <p:extLst>
      <p:ext uri="{BB962C8B-B14F-4D97-AF65-F5344CB8AC3E}">
        <p14:creationId xmlns:p14="http://schemas.microsoft.com/office/powerpoint/2010/main" val="958442999"/>
      </p:ext>
    </p:extLst>
  </p:cSld>
  <p:clrMapOvr>
    <a:masterClrMapping/>
  </p:clrMapOvr>
</p:sld>
</file>

<file path=ppt/theme/theme1.xml><?xml version="1.0" encoding="utf-8"?>
<a:theme xmlns:a="http://schemas.openxmlformats.org/drawingml/2006/main" name="A4サイズ新規ファイ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新入生歓迎会のお知らせTF02837426" id="{1C46B95C-3C39-4FE9-AD52-CD2EEEC0C80F}" vid="{9DE71CBD-4ABF-4242-A904-76C9307786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SXHash xmlns="1119c2e5-8fb9-4d5f-baf1-202c530f2c34" xsi:nil="true"/>
    <IntlLangReviewDate xmlns="1119c2e5-8fb9-4d5f-baf1-202c530f2c34" xsi:nil="true"/>
    <PrimaryImageGen xmlns="1119c2e5-8fb9-4d5f-baf1-202c530f2c34">true</PrimaryImageGen>
    <TPInstallLocation xmlns="1119c2e5-8fb9-4d5f-baf1-202c530f2c34" xsi:nil="true"/>
    <IntlLangReview xmlns="1119c2e5-8fb9-4d5f-baf1-202c530f2c34">false</IntlLangReview>
    <Manager xmlns="1119c2e5-8fb9-4d5f-baf1-202c530f2c34" xsi:nil="true"/>
    <NumericId xmlns="1119c2e5-8fb9-4d5f-baf1-202c530f2c34" xsi:nil="true"/>
    <OOCacheId xmlns="1119c2e5-8fb9-4d5f-baf1-202c530f2c34" xsi:nil="true"/>
    <AverageRating xmlns="1119c2e5-8fb9-4d5f-baf1-202c530f2c34" xsi:nil="true"/>
    <CSXUpdate xmlns="1119c2e5-8fb9-4d5f-baf1-202c530f2c34">false</CSXUpdate>
    <APDescription xmlns="1119c2e5-8fb9-4d5f-baf1-202c530f2c34" xsi:nil="true"/>
    <FeatureTagsTaxHTField0 xmlns="1119c2e5-8fb9-4d5f-baf1-202c530f2c34">
      <Terms xmlns="http://schemas.microsoft.com/office/infopath/2007/PartnerControls"/>
    </FeatureTagsTaxHTField0>
    <IntlLangReviewer xmlns="1119c2e5-8fb9-4d5f-baf1-202c530f2c34" xsi:nil="true"/>
    <OpenTemplate xmlns="1119c2e5-8fb9-4d5f-baf1-202c530f2c34">true</OpenTemplate>
    <TaxCatchAll xmlns="1119c2e5-8fb9-4d5f-baf1-202c530f2c34"/>
    <ApprovalLog xmlns="1119c2e5-8fb9-4d5f-baf1-202c530f2c34" xsi:nil="true"/>
    <TPComponent xmlns="1119c2e5-8fb9-4d5f-baf1-202c530f2c34" xsi:nil="true"/>
    <EditorialTags xmlns="1119c2e5-8fb9-4d5f-baf1-202c530f2c34" xsi:nil="true"/>
    <LastModifiedDateTime xmlns="1119c2e5-8fb9-4d5f-baf1-202c530f2c34" xsi:nil="true"/>
    <LegacyData xmlns="1119c2e5-8fb9-4d5f-baf1-202c530f2c34" xsi:nil="true"/>
    <TPLaunchHelpLink xmlns="1119c2e5-8fb9-4d5f-baf1-202c530f2c34" xsi:nil="true"/>
    <LocComments xmlns="1119c2e5-8fb9-4d5f-baf1-202c530f2c34" xsi:nil="true"/>
    <Milestone xmlns="1119c2e5-8fb9-4d5f-baf1-202c530f2c34" xsi:nil="true"/>
    <BusinessGroup xmlns="1119c2e5-8fb9-4d5f-baf1-202c530f2c34" xsi:nil="true"/>
    <Providers xmlns="1119c2e5-8fb9-4d5f-baf1-202c530f2c34" xsi:nil="true"/>
    <RecommendationsModifier xmlns="1119c2e5-8fb9-4d5f-baf1-202c530f2c34" xsi:nil="true"/>
    <SourceTitle xmlns="1119c2e5-8fb9-4d5f-baf1-202c530f2c34">新入生歓迎会のお知らせ</SourceTitle>
    <HandoffToMSDN xmlns="1119c2e5-8fb9-4d5f-baf1-202c530f2c34" xsi:nil="true"/>
    <DirectSourceMarket xmlns="1119c2e5-8fb9-4d5f-baf1-202c530f2c34" xsi:nil="true"/>
    <APEditor xmlns="1119c2e5-8fb9-4d5f-baf1-202c530f2c34">
      <UserInfo>
        <DisplayName/>
        <AccountId xsi:nil="true"/>
        <AccountType/>
      </UserInfo>
    </APEditor>
    <SubmitterId xmlns="1119c2e5-8fb9-4d5f-baf1-202c530f2c34" xsi:nil="true"/>
    <TemplateStatus xmlns="1119c2e5-8fb9-4d5f-baf1-202c530f2c34" xsi:nil="true"/>
    <UAProjectedTotalWords xmlns="1119c2e5-8fb9-4d5f-baf1-202c530f2c34" xsi:nil="true"/>
    <Provider xmlns="1119c2e5-8fb9-4d5f-baf1-202c530f2c34" xsi:nil="true"/>
    <CSXSubmissionDate xmlns="1119c2e5-8fb9-4d5f-baf1-202c530f2c34" xsi:nil="true"/>
    <BlockPublish xmlns="1119c2e5-8fb9-4d5f-baf1-202c530f2c34">false</BlockPublish>
    <BugNumber xmlns="1119c2e5-8fb9-4d5f-baf1-202c530f2c34" xsi:nil="true"/>
    <TPLaunchHelpLinkType xmlns="1119c2e5-8fb9-4d5f-baf1-202c530f2c34">Template</TPLaunchHelpLinkType>
    <PublishStatusLookup xmlns="1119c2e5-8fb9-4d5f-baf1-202c530f2c34">
      <Value>558264</Value>
      <Value>559101</Value>
    </PublishStatusLookup>
    <ScenarioTagsTaxHTField0 xmlns="1119c2e5-8fb9-4d5f-baf1-202c530f2c34">
      <Terms xmlns="http://schemas.microsoft.com/office/infopath/2007/PartnerControls"/>
    </ScenarioTagsTaxHTField0>
    <TimesCloned xmlns="1119c2e5-8fb9-4d5f-baf1-202c530f2c34" xsi:nil="true"/>
    <IsDeleted xmlns="1119c2e5-8fb9-4d5f-baf1-202c530f2c34">false</IsDeleted>
    <OriginAsset xmlns="1119c2e5-8fb9-4d5f-baf1-202c530f2c34" xsi:nil="true"/>
    <UALocComments xmlns="1119c2e5-8fb9-4d5f-baf1-202c530f2c34" xsi:nil="true"/>
    <UALocRecommendation xmlns="1119c2e5-8fb9-4d5f-baf1-202c530f2c34">Localize</UALocRecommendation>
    <DSATActionTaken xmlns="1119c2e5-8fb9-4d5f-baf1-202c530f2c34" xsi:nil="true"/>
    <MachineTranslated xmlns="1119c2e5-8fb9-4d5f-baf1-202c530f2c34">false</MachineTranslated>
    <OutputCachingOn xmlns="1119c2e5-8fb9-4d5f-baf1-202c530f2c34">false</OutputCachingOn>
    <ParentAssetId xmlns="1119c2e5-8fb9-4d5f-baf1-202c530f2c34" xsi:nil="true"/>
    <APAuthor xmlns="1119c2e5-8fb9-4d5f-baf1-202c530f2c34">
      <UserInfo>
        <DisplayName>EUROPE\v-nohosh</DisplayName>
        <AccountId>892</AccountId>
        <AccountType/>
      </UserInfo>
    </APAuthor>
    <ClipArtFilename xmlns="1119c2e5-8fb9-4d5f-baf1-202c530f2c34" xsi:nil="true"/>
    <IntlLocPriority xmlns="1119c2e5-8fb9-4d5f-baf1-202c530f2c34" xsi:nil="true"/>
    <ApprovalStatus xmlns="1119c2e5-8fb9-4d5f-baf1-202c530f2c34">InProgress</ApprovalStatus>
    <LocManualTestRequired xmlns="1119c2e5-8fb9-4d5f-baf1-202c530f2c34">false</LocManualTestRequired>
    <TPNamespace xmlns="1119c2e5-8fb9-4d5f-baf1-202c530f2c34" xsi:nil="true"/>
    <TemplateTemplateType xmlns="1119c2e5-8fb9-4d5f-baf1-202c530f2c34">PowerPoint 12 Default</TemplateTemplateType>
    <UANotes xmlns="1119c2e5-8fb9-4d5f-baf1-202c530f2c34" xsi:nil="true"/>
    <ThumbnailAssetId xmlns="1119c2e5-8fb9-4d5f-baf1-202c530f2c34" xsi:nil="true"/>
    <AssetId xmlns="1119c2e5-8fb9-4d5f-baf1-202c530f2c34">TP102837425</AssetId>
    <AssetType xmlns="1119c2e5-8fb9-4d5f-baf1-202c530f2c34">TP</AssetType>
    <TPClientViewer xmlns="1119c2e5-8fb9-4d5f-baf1-202c530f2c34" xsi:nil="true"/>
    <TPFriendlyName xmlns="1119c2e5-8fb9-4d5f-baf1-202c530f2c34" xsi:nil="true"/>
    <PlannedPubDate xmlns="1119c2e5-8fb9-4d5f-baf1-202c530f2c34" xsi:nil="true"/>
    <PolicheckWords xmlns="1119c2e5-8fb9-4d5f-baf1-202c530f2c34" xsi:nil="true"/>
    <TPCommandLine xmlns="1119c2e5-8fb9-4d5f-baf1-202c530f2c34" xsi:nil="true"/>
    <CrawlForDependencies xmlns="1119c2e5-8fb9-4d5f-baf1-202c530f2c34">false</CrawlForDependencies>
    <InternalTagsTaxHTField0 xmlns="1119c2e5-8fb9-4d5f-baf1-202c530f2c34">
      <Terms xmlns="http://schemas.microsoft.com/office/infopath/2007/PartnerControls"/>
    </InternalTagsTaxHTField0>
    <MarketSpecific xmlns="1119c2e5-8fb9-4d5f-baf1-202c530f2c34">false</MarketSpecific>
    <LastHandOff xmlns="1119c2e5-8fb9-4d5f-baf1-202c530f2c34" xsi:nil="true"/>
    <LocalizationTagsTaxHTField0 xmlns="1119c2e5-8fb9-4d5f-baf1-202c530f2c34">
      <Terms xmlns="http://schemas.microsoft.com/office/infopath/2007/PartnerControls"/>
    </LocalizationTagsTaxHTField0>
    <OriginalRelease xmlns="1119c2e5-8fb9-4d5f-baf1-202c530f2c34">15</OriginalRelease>
    <VoteCount xmlns="1119c2e5-8fb9-4d5f-baf1-202c530f2c34" xsi:nil="true"/>
    <ContentItem xmlns="1119c2e5-8fb9-4d5f-baf1-202c530f2c34" xsi:nil="true"/>
    <Markets xmlns="1119c2e5-8fb9-4d5f-baf1-202c530f2c34"/>
    <OriginalSourceMarket xmlns="1119c2e5-8fb9-4d5f-baf1-202c530f2c34" xsi:nil="true"/>
    <PublishTargets xmlns="1119c2e5-8fb9-4d5f-baf1-202c530f2c34">OfficeOnline</PublishTargets>
    <ShowIn xmlns="1119c2e5-8fb9-4d5f-baf1-202c530f2c34">Show everywhere</ShowIn>
    <UACurrentWords xmlns="1119c2e5-8fb9-4d5f-baf1-202c530f2c34" xsi:nil="true"/>
    <TPApplication xmlns="1119c2e5-8fb9-4d5f-baf1-202c530f2c34" xsi:nil="true"/>
    <AssetExpire xmlns="1119c2e5-8fb9-4d5f-baf1-202c530f2c34">2029-01-01T08:00:00+00:00</AssetExpire>
    <CampaignTagsTaxHTField0 xmlns="1119c2e5-8fb9-4d5f-baf1-202c530f2c34">
      <Terms xmlns="http://schemas.microsoft.com/office/infopath/2007/PartnerControls"/>
    </CampaignTagsTaxHTField0>
    <LocLastLocAttemptVersionLookup xmlns="1119c2e5-8fb9-4d5f-baf1-202c530f2c34">206018</LocLastLocAttemptVersionLookup>
    <AssetStart xmlns="1119c2e5-8fb9-4d5f-baf1-202c530f2c34">2012-03-13T13:44:00+00:00</AssetStart>
    <TPExecutable xmlns="1119c2e5-8fb9-4d5f-baf1-202c530f2c34" xsi:nil="true"/>
    <FriendlyTitle xmlns="1119c2e5-8fb9-4d5f-baf1-202c530f2c34" xsi:nil="true"/>
    <LocRecommendedHandoff xmlns="1119c2e5-8fb9-4d5f-baf1-202c530f2c34" xsi:nil="true"/>
    <TPAppVersion xmlns="1119c2e5-8fb9-4d5f-baf1-202c530f2c34" xsi:nil="true"/>
    <AcquiredFrom xmlns="1119c2e5-8fb9-4d5f-baf1-202c530f2c34">Internal MS</AcquiredFrom>
    <IsSearchable xmlns="1119c2e5-8fb9-4d5f-baf1-202c530f2c34">false</IsSearchable>
    <CSXSubmissionMarket xmlns="1119c2e5-8fb9-4d5f-baf1-202c530f2c34" xsi:nil="true"/>
    <Downloads xmlns="1119c2e5-8fb9-4d5f-baf1-202c530f2c34">0</Downloads>
    <EditorialStatus xmlns="1119c2e5-8fb9-4d5f-baf1-202c530f2c34" xsi:nil="true"/>
    <ArtSampleDocs xmlns="1119c2e5-8fb9-4d5f-baf1-202c530f2c34" xsi:nil="true"/>
    <TrustLevel xmlns="1119c2e5-8fb9-4d5f-baf1-202c530f2c34">1 Microsoft Managed Content</TrustLevel>
    <LocMarketGroupTiers2 xmlns="1119c2e5-8fb9-4d5f-baf1-202c530f2c34"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F6E1CA76AAD4564AAF106FC3CFA868360400186944AA932D8046A3B88E9B37BEBDF5" ma:contentTypeVersion="57" ma:contentTypeDescription="Create a new document." ma:contentTypeScope="" ma:versionID="99516f8994b63f46a279aa564b61ee37">
  <xsd:schema xmlns:xsd="http://www.w3.org/2001/XMLSchema" xmlns:xs="http://www.w3.org/2001/XMLSchema" xmlns:p="http://schemas.microsoft.com/office/2006/metadata/properties" xmlns:ns2="1119c2e5-8fb9-4d5f-baf1-202c530f2c34" targetNamespace="http://schemas.microsoft.com/office/2006/metadata/properties" ma:root="true" ma:fieldsID="4ccc0999b57010467b6aff3ba0e15941" ns2:_="">
    <xsd:import namespace="1119c2e5-8fb9-4d5f-baf1-202c530f2c34"/>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9c2e5-8fb9-4d5f-baf1-202c530f2c34"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04032b9e-8ee6-4e89-b9db-4ffff205d025}"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388FC2BA-F530-4FF7-911A-621CAE6AFBD3}" ma:internalName="CSXSubmissionMarket" ma:readOnly="false" ma:showField="MarketName" ma:web="1119c2e5-8fb9-4d5f-baf1-202c530f2c34">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dcf7547-996b-4a0e-b7d1-0f761d14131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4D83B164-8C00-474C-8363-38E0B8FF22E3}" ma:internalName="InProjectListLookup" ma:readOnly="true" ma:showField="InProjectLis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e5aec8e1-0842-4156-acaa-2defcf90540a}"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4D83B164-8C00-474C-8363-38E0B8FF22E3}" ma:internalName="LastCompleteVersionLookup" ma:readOnly="true" ma:showField="LastComplete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4D83B164-8C00-474C-8363-38E0B8FF22E3}" ma:internalName="LastPreviewErrorLookup" ma:readOnly="true" ma:showField="LastPreview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4D83B164-8C00-474C-8363-38E0B8FF22E3}" ma:internalName="LastPreviewResultLookup" ma:readOnly="true" ma:showField="LastPreview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4D83B164-8C00-474C-8363-38E0B8FF22E3}" ma:internalName="LastPreviewAttemptDateLookup" ma:readOnly="true" ma:showField="LastPreview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4D83B164-8C00-474C-8363-38E0B8FF22E3}" ma:internalName="LastPreviewedByLookup" ma:readOnly="true" ma:showField="LastPreview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4D83B164-8C00-474C-8363-38E0B8FF22E3}" ma:internalName="LastPreviewTimeLookup" ma:readOnly="true" ma:showField="LastPreview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4D83B164-8C00-474C-8363-38E0B8FF22E3}" ma:internalName="LastPreviewVersionLookup" ma:readOnly="true" ma:showField="LastPreview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4D83B164-8C00-474C-8363-38E0B8FF22E3}" ma:internalName="LastPublishErrorLookup" ma:readOnly="true" ma:showField="LastPublish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4D83B164-8C00-474C-8363-38E0B8FF22E3}" ma:internalName="LastPublishResultLookup" ma:readOnly="true" ma:showField="LastPublish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4D83B164-8C00-474C-8363-38E0B8FF22E3}" ma:internalName="LastPublishAttemptDateLookup" ma:readOnly="true" ma:showField="LastPublish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4D83B164-8C00-474C-8363-38E0B8FF22E3}" ma:internalName="LastPublishedByLookup" ma:readOnly="true" ma:showField="LastPublish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4D83B164-8C00-474C-8363-38E0B8FF22E3}" ma:internalName="LastPublishTimeLookup" ma:readOnly="true" ma:showField="LastPublish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4D83B164-8C00-474C-8363-38E0B8FF22E3}" ma:internalName="LastPublishVersionLookup" ma:readOnly="true" ma:showField="LastPublish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C39992D-5589-4A4E-8B38-02E0637E5C25}" ma:internalName="LocLastLocAttemptVersionLookup" ma:readOnly="false" ma:showField="LastLocAttemptVersion" ma:web="1119c2e5-8fb9-4d5f-baf1-202c530f2c34">
      <xsd:simpleType>
        <xsd:restriction base="dms:Lookup"/>
      </xsd:simpleType>
    </xsd:element>
    <xsd:element name="LocLastLocAttemptVersionTypeLookup" ma:index="72" nillable="true" ma:displayName="Loc Last Loc Attempt Version Type" ma:default="" ma:list="{BC39992D-5589-4A4E-8B38-02E0637E5C25}" ma:internalName="LocLastLocAttemptVersionTypeLookup" ma:readOnly="true" ma:showField="LastLocAttemptVersionType" ma:web="1119c2e5-8fb9-4d5f-baf1-202c530f2c34">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C39992D-5589-4A4E-8B38-02E0637E5C25}" ma:internalName="LocNewPublishedVersionLookup" ma:readOnly="true" ma:showField="NewPublishedVersion" ma:web="1119c2e5-8fb9-4d5f-baf1-202c530f2c34">
      <xsd:simpleType>
        <xsd:restriction base="dms:Lookup"/>
      </xsd:simpleType>
    </xsd:element>
    <xsd:element name="LocOverallHandbackStatusLookup" ma:index="76" nillable="true" ma:displayName="Loc Overall Handback Status" ma:default="" ma:list="{BC39992D-5589-4A4E-8B38-02E0637E5C25}" ma:internalName="LocOverallHandbackStatusLookup" ma:readOnly="true" ma:showField="OverallHandbackStatus" ma:web="1119c2e5-8fb9-4d5f-baf1-202c530f2c34">
      <xsd:simpleType>
        <xsd:restriction base="dms:Lookup"/>
      </xsd:simpleType>
    </xsd:element>
    <xsd:element name="LocOverallLocStatusLookup" ma:index="77" nillable="true" ma:displayName="Loc Overall Localize Status" ma:default="" ma:list="{BC39992D-5589-4A4E-8B38-02E0637E5C25}" ma:internalName="LocOverallLocStatusLookup" ma:readOnly="true" ma:showField="OverallLocStatus" ma:web="1119c2e5-8fb9-4d5f-baf1-202c530f2c34">
      <xsd:simpleType>
        <xsd:restriction base="dms:Lookup"/>
      </xsd:simpleType>
    </xsd:element>
    <xsd:element name="LocOverallPreviewStatusLookup" ma:index="78" nillable="true" ma:displayName="Loc Overall Preview Status" ma:default="" ma:list="{BC39992D-5589-4A4E-8B38-02E0637E5C25}" ma:internalName="LocOverallPreviewStatusLookup" ma:readOnly="true" ma:showField="OverallPreviewStatus" ma:web="1119c2e5-8fb9-4d5f-baf1-202c530f2c34">
      <xsd:simpleType>
        <xsd:restriction base="dms:Lookup"/>
      </xsd:simpleType>
    </xsd:element>
    <xsd:element name="LocOverallPublishStatusLookup" ma:index="79" nillable="true" ma:displayName="Loc Overall Publish Status" ma:default="" ma:list="{BC39992D-5589-4A4E-8B38-02E0637E5C25}" ma:internalName="LocOverallPublishStatusLookup" ma:readOnly="true" ma:showField="OverallPublishStatus" ma:web="1119c2e5-8fb9-4d5f-baf1-202c530f2c34">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C39992D-5589-4A4E-8B38-02E0637E5C25}" ma:internalName="LocProcessedForHandoffsLookup" ma:readOnly="true" ma:showField="ProcessedForHandoffs" ma:web="1119c2e5-8fb9-4d5f-baf1-202c530f2c34">
      <xsd:simpleType>
        <xsd:restriction base="dms:Lookup"/>
      </xsd:simpleType>
    </xsd:element>
    <xsd:element name="LocProcessedForMarketsLookup" ma:index="82" nillable="true" ma:displayName="Loc Processed For Markets" ma:default="" ma:list="{BC39992D-5589-4A4E-8B38-02E0637E5C25}" ma:internalName="LocProcessedForMarketsLookup" ma:readOnly="true" ma:showField="ProcessedForMarkets" ma:web="1119c2e5-8fb9-4d5f-baf1-202c530f2c34">
      <xsd:simpleType>
        <xsd:restriction base="dms:Lookup"/>
      </xsd:simpleType>
    </xsd:element>
    <xsd:element name="LocPublishedDependentAssetsLookup" ma:index="83" nillable="true" ma:displayName="Loc Published Dependent Assets" ma:default="" ma:list="{BC39992D-5589-4A4E-8B38-02E0637E5C25}" ma:internalName="LocPublishedDependentAssetsLookup" ma:readOnly="true" ma:showField="PublishedDependentAssets" ma:web="1119c2e5-8fb9-4d5f-baf1-202c530f2c34">
      <xsd:simpleType>
        <xsd:restriction base="dms:Lookup"/>
      </xsd:simpleType>
    </xsd:element>
    <xsd:element name="LocPublishedLinkedAssetsLookup" ma:index="84" nillable="true" ma:displayName="Loc Published Linked Assets" ma:default="" ma:list="{BC39992D-5589-4A4E-8B38-02E0637E5C25}" ma:internalName="LocPublishedLinkedAssetsLookup" ma:readOnly="true" ma:showField="PublishedLinkedAssets" ma:web="1119c2e5-8fb9-4d5f-baf1-202c530f2c34">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8ca5b26-415b-4822-b35b-d9a845b1b83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388FC2BA-F530-4FF7-911A-621CAE6AFBD3}" ma:internalName="Markets" ma:readOnly="false" ma:showField="MarketNa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4D83B164-8C00-474C-8363-38E0B8FF22E3}" ma:internalName="NumOfRatingsLookup" ma:readOnly="true" ma:showField="NumOfRating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4D83B164-8C00-474C-8363-38E0B8FF22E3}" ma:internalName="PublishStatusLookup" ma:readOnly="false" ma:showField="PublishStatu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1c8e7b99-44ca-46c8-84b8-12cd8d7cf8ee}"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c59171da-55f1-4c8b-8421-0d1d3f99d741}" ma:internalName="TaxCatchAll" ma:showField="CatchAllData"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c59171da-55f1-4c8b-8421-0d1d3f99d741}" ma:internalName="TaxCatchAllLabel" ma:readOnly="true" ma:showField="CatchAllDataLabel"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8877FF-F345-4B76-AD60-6A6C7B9F23F2}">
  <ds:schemaRef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terms/"/>
    <ds:schemaRef ds:uri="1119c2e5-8fb9-4d5f-baf1-202c530f2c34"/>
    <ds:schemaRef ds:uri="http://www.w3.org/XML/1998/namespace"/>
    <ds:schemaRef ds:uri="http://schemas.microsoft.com/office/2006/documentManagement/types"/>
    <ds:schemaRef ds:uri="http://purl.org/dc/elements/1.1/"/>
  </ds:schemaRefs>
</ds:datastoreItem>
</file>

<file path=customXml/itemProps2.xml><?xml version="1.0" encoding="utf-8"?>
<ds:datastoreItem xmlns:ds="http://schemas.openxmlformats.org/officeDocument/2006/customXml" ds:itemID="{9BD2187A-2AAB-4BF5-84C9-9F3EBF0A3CA7}">
  <ds:schemaRefs>
    <ds:schemaRef ds:uri="http://schemas.microsoft.com/sharepoint/v3/contenttype/forms"/>
  </ds:schemaRefs>
</ds:datastoreItem>
</file>

<file path=customXml/itemProps3.xml><?xml version="1.0" encoding="utf-8"?>
<ds:datastoreItem xmlns:ds="http://schemas.openxmlformats.org/officeDocument/2006/customXml" ds:itemID="{0D0F9FD3-2EA9-4ECA-8AAF-E508C4F9BA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9c2e5-8fb9-4d5f-baf1-202c530f2c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新入生歓迎会のお知らせ</Template>
  <TotalTime>82</TotalTime>
  <Words>289</Words>
  <Application>Microsoft Office PowerPoint</Application>
  <PresentationFormat>ユーザー設定</PresentationFormat>
  <Paragraphs>25</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HGP創英角ﾎﾟｯﾌﾟ体</vt:lpstr>
      <vt:lpstr>ＭＳ Ｐゴシック</vt:lpstr>
      <vt:lpstr>メイリオ</vt:lpstr>
      <vt:lpstr>Arial</vt:lpstr>
      <vt:lpstr>Calibri</vt:lpstr>
      <vt:lpstr>Times New Roman</vt:lpstr>
      <vt:lpstr>A4サイズ新規ファイル</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久堀秋子</dc:creator>
  <cp:lastModifiedBy>後藤 和久</cp:lastModifiedBy>
  <cp:revision>5</cp:revision>
  <cp:lastPrinted>2023-04-10T06:12:09Z</cp:lastPrinted>
  <dcterms:created xsi:type="dcterms:W3CDTF">2023-04-10T04:49:14Z</dcterms:created>
  <dcterms:modified xsi:type="dcterms:W3CDTF">2023-09-19T09:16:40Z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0x010100F6E1CA76AAD4564AAF106FC3CFA868360400186944AA932D8046A3B88E9B37BEBDF5</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